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59" r:id="rId5"/>
    <p:sldId id="260" r:id="rId6"/>
    <p:sldId id="263" r:id="rId7"/>
    <p:sldId id="264"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428"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FB5AA3-B3CA-4F6B-8917-DF61DB215614}" type="datetimeFigureOut">
              <a:rPr lang="ru-RU" smtClean="0"/>
              <a:pPr/>
              <a:t>27.09.2022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62820B-709F-46AB-B121-F9CE7C52EFC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462820B-709F-46AB-B121-F9CE7C52EFC4}" type="slidenum">
              <a:rPr lang="ru-RU" smtClean="0"/>
              <a:pPr/>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AF463A-BC7C-46EE-9F1E-7F377CCA4891}" type="datetimeFigureOut">
              <a:rPr lang="en-US" smtClean="0"/>
              <a:pPr/>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AF463A-BC7C-46EE-9F1E-7F377CCA4891}" type="datetimeFigureOut">
              <a:rPr lang="en-US" smtClean="0"/>
              <a:pPr/>
              <a:t>9/27/2022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AF463A-BC7C-46EE-9F1E-7F377CCA4891}" type="datetimeFigureOut">
              <a:rPr lang="en-US" smtClean="0"/>
              <a:pPr/>
              <a:t>9/27/2022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add title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9/27/2022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adilet.zan.kz/kaz/docs/K940001000_"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adilet.zan.kz/kaz/docs/Z030000461_" TargetMode="External"/><Relationship Id="rId2" Type="http://schemas.openxmlformats.org/officeDocument/2006/relationships/hyperlink" Target="http://adilet.zan.kz/kaz/docs/K030000442_"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adilet.zan.kz/kaz/docs/K940001000_"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adilet.zan.kz/kaz/docs/K940001000_"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adilet.zan.kz/kaz/docs/P080001325_"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adilet.zan.kz/kaz/docs/Z000000126_" TargetMode="External"/><Relationship Id="rId2" Type="http://schemas.openxmlformats.org/officeDocument/2006/relationships/hyperlink" Target="http://adilet.zan.kz/kaz/docs/Z1300000105" TargetMode="External"/><Relationship Id="rId1" Type="http://schemas.openxmlformats.org/officeDocument/2006/relationships/slideLayout" Target="../slideLayouts/slideLayout2.xml"/><Relationship Id="rId6" Type="http://schemas.openxmlformats.org/officeDocument/2006/relationships/hyperlink" Target="http://adilet.zan.kz/kaz/docs/Z070000298_" TargetMode="External"/><Relationship Id="rId5" Type="http://schemas.openxmlformats.org/officeDocument/2006/relationships/hyperlink" Target="http://adilet.zan.kz/kaz/docs/Z060000126_" TargetMode="External"/><Relationship Id="rId4" Type="http://schemas.openxmlformats.org/officeDocument/2006/relationships/hyperlink" Target="http://adilet.zan.kz/kaz/docs/Z030000423_" TargetMode="External"/></Relationships>
</file>

<file path=ppt/slides/_rels/slide28.xml.rels><?xml version="1.0" encoding="UTF-8" standalone="yes"?>
<Relationships xmlns="http://schemas.openxmlformats.org/package/2006/relationships"><Relationship Id="rId2" Type="http://schemas.openxmlformats.org/officeDocument/2006/relationships/hyperlink" Target="http://adilet.zan.kz/kaz/docs/Z010000142_"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adilet.zan.kz/kaz/docs/Z980000279_"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228600"/>
            <a:ext cx="9144000" cy="6629400"/>
          </a:xfrm>
        </p:spPr>
        <p:txBody>
          <a:bodyPr>
            <a:noAutofit/>
          </a:bodyPr>
          <a:lstStyle/>
          <a:p>
            <a:r>
              <a:rPr lang="kk-KZ" b="1" dirty="0">
                <a:solidFill>
                  <a:schemeClr val="tx1"/>
                </a:solidFill>
                <a:latin typeface="Times New Roman" pitchFamily="18" charset="0"/>
                <a:cs typeface="Times New Roman" pitchFamily="18" charset="0"/>
              </a:rPr>
              <a:t>Кәсіпкерлік қызметті тоқтату және субъектілердің жауапкершілігі</a:t>
            </a:r>
            <a:endParaRPr lang="ru-RU" b="1" dirty="0">
              <a:solidFill>
                <a:schemeClr val="tx1"/>
              </a:solidFill>
              <a:latin typeface="Times New Roman" pitchFamily="18" charset="0"/>
              <a:cs typeface="Times New Roman" pitchFamily="18" charset="0"/>
            </a:endParaRPr>
          </a:p>
          <a:p>
            <a:r>
              <a:rPr lang="kk-KZ" b="1" dirty="0">
                <a:solidFill>
                  <a:schemeClr val="tx1"/>
                </a:solidFill>
                <a:latin typeface="Times New Roman" pitchFamily="18" charset="0"/>
                <a:cs typeface="Times New Roman" pitchFamily="18" charset="0"/>
              </a:rPr>
              <a:t>Дәріс жоспары:</a:t>
            </a:r>
            <a:endParaRPr lang="ru-RU" b="1" dirty="0">
              <a:solidFill>
                <a:schemeClr val="tx1"/>
              </a:solidFill>
              <a:latin typeface="Times New Roman" pitchFamily="18" charset="0"/>
              <a:cs typeface="Times New Roman" pitchFamily="18" charset="0"/>
            </a:endParaRPr>
          </a:p>
          <a:p>
            <a:pPr lvl="0" algn="just"/>
            <a:r>
              <a:rPr lang="kk-KZ">
                <a:solidFill>
                  <a:schemeClr val="tx1"/>
                </a:solidFill>
                <a:latin typeface="Times New Roman" pitchFamily="18" charset="0"/>
                <a:cs typeface="Times New Roman" pitchFamily="18" charset="0"/>
              </a:rPr>
              <a:t>1.Кәсіпкерлердің </a:t>
            </a:r>
            <a:r>
              <a:rPr lang="kk-KZ" dirty="0">
                <a:solidFill>
                  <a:schemeClr val="tx1"/>
                </a:solidFill>
                <a:latin typeface="Times New Roman" pitchFamily="18" charset="0"/>
                <a:cs typeface="Times New Roman" pitchFamily="18" charset="0"/>
              </a:rPr>
              <a:t>жауапкершілігінің мәні мен түрлері.</a:t>
            </a:r>
            <a:endParaRPr lang="ru-RU" dirty="0">
              <a:solidFill>
                <a:schemeClr val="tx1"/>
              </a:solidFill>
              <a:latin typeface="Times New Roman" pitchFamily="18" charset="0"/>
              <a:cs typeface="Times New Roman" pitchFamily="18" charset="0"/>
            </a:endParaRPr>
          </a:p>
          <a:p>
            <a:pPr lvl="0" algn="just"/>
            <a:r>
              <a:rPr lang="kk-KZ" dirty="0">
                <a:solidFill>
                  <a:schemeClr val="tx1"/>
                </a:solidFill>
                <a:latin typeface="Times New Roman" pitchFamily="18" charset="0"/>
                <a:cs typeface="Times New Roman" pitchFamily="18" charset="0"/>
              </a:rPr>
              <a:t>2.Кәсіпкерлердің өз міндеттерін орындауын қамтамасыз ету жағдайлар және тәсілдер</a:t>
            </a:r>
            <a:endParaRPr lang="ru-RU" dirty="0">
              <a:solidFill>
                <a:schemeClr val="tx1"/>
              </a:solidFill>
              <a:latin typeface="Times New Roman" pitchFamily="18" charset="0"/>
              <a:cs typeface="Times New Roman" pitchFamily="18" charset="0"/>
            </a:endParaRPr>
          </a:p>
          <a:p>
            <a:pPr lvl="0" algn="just"/>
            <a:r>
              <a:rPr lang="kk-KZ" dirty="0">
                <a:solidFill>
                  <a:schemeClr val="tx1"/>
                </a:solidFill>
                <a:latin typeface="Times New Roman" pitchFamily="18" charset="0"/>
                <a:cs typeface="Times New Roman" pitchFamily="18" charset="0"/>
              </a:rPr>
              <a:t>3.Кәсіпкерлік ұйымдардың жұмысын тоқтатудың нысандары</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09600"/>
            <a:ext cx="8229600" cy="5867400"/>
          </a:xfrm>
        </p:spPr>
        <p:txBody>
          <a:bodyPr>
            <a:normAutofit fontScale="85000" lnSpcReduction="20000"/>
          </a:bodyPr>
          <a:lstStyle/>
          <a:p>
            <a:pPr algn="just">
              <a:buNone/>
            </a:pPr>
            <a:r>
              <a:rPr lang="kk-KZ" b="1" dirty="0">
                <a:latin typeface="Times New Roman" pitchFamily="18" charset="0"/>
                <a:cs typeface="Times New Roman" pitchFamily="18" charset="0"/>
              </a:rPr>
              <a:t>    Кәсіпкерлік-құқықтық жауапкершіліктердің ерекшелігі төмендегі жағдайлармен анықталады:</a:t>
            </a:r>
            <a:endParaRPr lang="ru-RU" b="1"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Заңмен белгілген тәртіппен тіркелген және кәсіпкерлік қызметті жүзеге асыратын тұлғалар ғана жауапкершілік субъектілер бола алады (кәсіпкерлік мәртебесі бар тұлғалар);</a:t>
            </a:r>
            <a:endParaRPr lang="ru-RU"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Жауапкершілік субъектісінің экономикалық мүдделеріне ықпал ету, қолайсыз экономикалық салдарлар түрлерінде (мүліктік және мүліктік емес сипаттағы) жауапкершілік туындайды;</a:t>
            </a:r>
            <a:endParaRPr lang="ru-RU"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Шаруашылық жүргізу қағидаларын жекелей бұзғаны немесе кәсіпкерлік қызметті жүзеге асыруды нақты бұзғаны үшін, сондай ақ кезең ішінде теріс сипатқа ие болған қызметтің жалпы нәтижелері үшін жауапкершілік пайда болады.</a:t>
            </a:r>
            <a:endParaRPr lang="ru-RU"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2000"/>
            <a:ext cx="8229600" cy="5791200"/>
          </a:xfrm>
        </p:spPr>
        <p:txBody>
          <a:bodyPr>
            <a:normAutofit fontScale="70000" lnSpcReduction="20000"/>
          </a:bodyPr>
          <a:lstStyle/>
          <a:p>
            <a:pPr algn="just">
              <a:buNone/>
            </a:pPr>
            <a:r>
              <a:rPr lang="kk-KZ" b="1" dirty="0">
                <a:latin typeface="Times New Roman" pitchFamily="18" charset="0"/>
                <a:cs typeface="Times New Roman" pitchFamily="18" charset="0"/>
              </a:rPr>
              <a:t>     </a:t>
            </a:r>
            <a:r>
              <a:rPr lang="kk-KZ" sz="3400" b="1" dirty="0">
                <a:latin typeface="Times New Roman" pitchFamily="18" charset="0"/>
                <a:cs typeface="Times New Roman" pitchFamily="18" charset="0"/>
              </a:rPr>
              <a:t>Кәсіпкерлік-құқықтық жауапкершілік мынадай функцияларды орындайды:</a:t>
            </a:r>
            <a:endParaRPr lang="ru-RU" sz="3400" b="1" dirty="0">
              <a:latin typeface="Times New Roman" pitchFamily="18" charset="0"/>
              <a:cs typeface="Times New Roman" pitchFamily="18" charset="0"/>
            </a:endParaRPr>
          </a:p>
          <a:p>
            <a:pPr lvl="0" algn="just"/>
            <a:r>
              <a:rPr lang="kk-KZ" sz="3400" b="1" dirty="0">
                <a:latin typeface="Times New Roman" pitchFamily="18" charset="0"/>
                <a:cs typeface="Times New Roman" pitchFamily="18" charset="0"/>
              </a:rPr>
              <a:t>Превентивті функция. </a:t>
            </a:r>
            <a:r>
              <a:rPr lang="kk-KZ" sz="3400" dirty="0">
                <a:latin typeface="Times New Roman" pitchFamily="18" charset="0"/>
                <a:cs typeface="Times New Roman" pitchFamily="18" charset="0"/>
              </a:rPr>
              <a:t>Ол кәсіпкерлік қызметке қатысушылар тарапынан болашақта шартта белгіленген міндеттемелердің бұзылуының алдын алады және санкцияларды қолдану қаупінің пайда болғанын ескертеді;</a:t>
            </a:r>
            <a:endParaRPr lang="ru-RU" sz="3400" dirty="0">
              <a:latin typeface="Times New Roman" pitchFamily="18" charset="0"/>
              <a:cs typeface="Times New Roman" pitchFamily="18" charset="0"/>
            </a:endParaRPr>
          </a:p>
          <a:p>
            <a:pPr lvl="0" algn="just"/>
            <a:r>
              <a:rPr lang="kk-KZ" sz="3400" b="1" dirty="0">
                <a:latin typeface="Times New Roman" pitchFamily="18" charset="0"/>
                <a:cs typeface="Times New Roman" pitchFamily="18" charset="0"/>
              </a:rPr>
              <a:t>Орнын толтыру (компенсациялық) функциясы.</a:t>
            </a:r>
            <a:r>
              <a:rPr lang="kk-KZ" sz="3400" dirty="0">
                <a:latin typeface="Times New Roman" pitchFamily="18" charset="0"/>
                <a:cs typeface="Times New Roman" pitchFamily="18" charset="0"/>
              </a:rPr>
              <a:t> Ол заңды бұзушы-кәсіпкерлік қызмет субъектісінен зардап шегуші қатысушының пайдасына ақшалай соманы өндіріп алумен байланысты болып келеді және оның жоғалтуларының орнын толтыру, сондай ақ бұзылу орын алғанға дейінгі бұрыңғы жағдайды қалпына келтіру мақсатын көздейді.</a:t>
            </a:r>
            <a:endParaRPr lang="ru-RU" sz="3400" dirty="0">
              <a:latin typeface="Times New Roman" pitchFamily="18" charset="0"/>
              <a:cs typeface="Times New Roman" pitchFamily="18" charset="0"/>
            </a:endParaRPr>
          </a:p>
          <a:p>
            <a:pPr lvl="0" algn="just"/>
            <a:r>
              <a:rPr lang="kk-KZ" sz="3400" b="1" dirty="0">
                <a:latin typeface="Times New Roman" pitchFamily="18" charset="0"/>
                <a:cs typeface="Times New Roman" pitchFamily="18" charset="0"/>
              </a:rPr>
              <a:t>Айыппұлдық (репрессивті) функция. </a:t>
            </a:r>
            <a:r>
              <a:rPr lang="kk-KZ" sz="3400" dirty="0">
                <a:latin typeface="Times New Roman" pitchFamily="18" charset="0"/>
                <a:cs typeface="Times New Roman" pitchFamily="18" charset="0"/>
              </a:rPr>
              <a:t>Мұнда ықпал етудің қарастырылған шаралары кәсіпкерлік сферасында заң бұзушылықтардың орын алуына жол берген тұлғалар үшін жазалаудың өзіндік нысаны ретінде көрініс табады.</a:t>
            </a:r>
            <a:endParaRPr lang="ru-RU" sz="3400" dirty="0">
              <a:latin typeface="Times New Roman" pitchFamily="18" charset="0"/>
              <a:cs typeface="Times New Roman" pitchFamily="18" charset="0"/>
            </a:endParaRPr>
          </a:p>
          <a:p>
            <a:pPr>
              <a:buNone/>
            </a:pPr>
            <a:endParaRPr lang="ru-RU"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81000"/>
            <a:ext cx="8229600" cy="6172200"/>
          </a:xfrm>
        </p:spPr>
        <p:txBody>
          <a:bodyPr>
            <a:normAutofit fontScale="40000" lnSpcReduction="20000"/>
          </a:bodyPr>
          <a:lstStyle/>
          <a:p>
            <a:pPr algn="just">
              <a:buNone/>
            </a:pPr>
            <a:r>
              <a:rPr lang="kk-KZ" sz="6000" b="1" dirty="0">
                <a:latin typeface="Times New Roman" pitchFamily="18" charset="0"/>
                <a:cs typeface="Times New Roman" pitchFamily="18" charset="0"/>
              </a:rPr>
              <a:t>      Заңдық жауапкершілік  түрлерінің жіктелуіне қатысты әртүрлі тәсілдер бар. Олардың қатарына мынадай жіктемелерді жатқызуға болады:</a:t>
            </a:r>
            <a:endParaRPr lang="ru-RU" sz="6000" b="1" dirty="0">
              <a:latin typeface="Times New Roman" pitchFamily="18" charset="0"/>
              <a:cs typeface="Times New Roman" pitchFamily="18" charset="0"/>
            </a:endParaRPr>
          </a:p>
          <a:p>
            <a:pPr lvl="0" algn="just"/>
            <a:r>
              <a:rPr lang="kk-KZ" sz="6000" dirty="0">
                <a:latin typeface="Times New Roman" pitchFamily="18" charset="0"/>
                <a:cs typeface="Times New Roman" pitchFamily="18" charset="0"/>
              </a:rPr>
              <a:t>Қолданудың негізгі мақсатына байланысты: жазалаушы және орнын толтырушы (айыппұлдық) жауапкершілік;</a:t>
            </a:r>
            <a:endParaRPr lang="ru-RU" sz="6000" dirty="0">
              <a:latin typeface="Times New Roman" pitchFamily="18" charset="0"/>
              <a:cs typeface="Times New Roman" pitchFamily="18" charset="0"/>
            </a:endParaRPr>
          </a:p>
          <a:p>
            <a:pPr lvl="0" algn="just"/>
            <a:r>
              <a:rPr lang="kk-KZ" sz="6000" dirty="0">
                <a:latin typeface="Times New Roman" pitchFamily="18" charset="0"/>
                <a:cs typeface="Times New Roman" pitchFamily="18" charset="0"/>
              </a:rPr>
              <a:t>Құқық бұзушылықтың түрлері мен қолданылатын санкциялардың сипатына байланысты: азаматтық-құқықтық, қылмыстық, әкімшілік, тәртіптік, материалдық (мүліктік) жауапкершілік;</a:t>
            </a:r>
            <a:endParaRPr lang="ru-RU" sz="6000" dirty="0">
              <a:latin typeface="Times New Roman" pitchFamily="18" charset="0"/>
              <a:cs typeface="Times New Roman" pitchFamily="18" charset="0"/>
            </a:endParaRPr>
          </a:p>
          <a:p>
            <a:pPr lvl="0" algn="just"/>
            <a:r>
              <a:rPr lang="kk-KZ" sz="6000" dirty="0">
                <a:latin typeface="Times New Roman" pitchFamily="18" charset="0"/>
                <a:cs typeface="Times New Roman" pitchFamily="18" charset="0"/>
              </a:rPr>
              <a:t>Санкцияларды қолдану тәртібі бойынша: соттық және әкімшілік жауапкершілік;</a:t>
            </a:r>
            <a:endParaRPr lang="ru-RU" sz="6000" dirty="0">
              <a:latin typeface="Times New Roman" pitchFamily="18" charset="0"/>
              <a:cs typeface="Times New Roman" pitchFamily="18" charset="0"/>
            </a:endParaRPr>
          </a:p>
          <a:p>
            <a:pPr lvl="0" algn="just"/>
            <a:r>
              <a:rPr lang="kk-KZ" sz="6000" dirty="0">
                <a:latin typeface="Times New Roman" pitchFamily="18" charset="0"/>
                <a:cs typeface="Times New Roman" pitchFamily="18" charset="0"/>
              </a:rPr>
              <a:t>Құқық бұзу субъектісі бойынша: дербес және ұжымдық жауапкершілік;</a:t>
            </a:r>
            <a:endParaRPr lang="ru-RU" sz="6000" dirty="0">
              <a:latin typeface="Times New Roman" pitchFamily="18" charset="0"/>
              <a:cs typeface="Times New Roman" pitchFamily="18" charset="0"/>
            </a:endParaRPr>
          </a:p>
          <a:p>
            <a:pPr lvl="0" algn="just"/>
            <a:r>
              <a:rPr lang="kk-KZ" sz="6000" dirty="0">
                <a:latin typeface="Times New Roman" pitchFamily="18" charset="0"/>
                <a:cs typeface="Times New Roman" pitchFamily="18" charset="0"/>
              </a:rPr>
              <a:t>Жауапкершіліктің туындау және оны іске асыру тәсілі бойынша: құқық бұзу фактісі салдарынан заңнан тікелей туындайтын жауапкершілік және құқық бұзу туралы істі мемлекеттік органдардың тексеруі кезінде заң негізінде туындайтын жауапкершілік.</a:t>
            </a:r>
            <a:endParaRPr lang="ru-RU" sz="6000" dirty="0">
              <a:latin typeface="Times New Roman" pitchFamily="18" charset="0"/>
              <a:cs typeface="Times New Roman" pitchFamily="18" charset="0"/>
            </a:endParaRPr>
          </a:p>
          <a:p>
            <a:pPr>
              <a:buNone/>
            </a:pP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592763"/>
          </a:xfrm>
        </p:spPr>
        <p:txBody>
          <a:bodyPr>
            <a:normAutofit/>
          </a:bodyPr>
          <a:lstStyle/>
          <a:p>
            <a:pPr algn="just"/>
            <a:r>
              <a:rPr lang="kk-KZ" dirty="0">
                <a:latin typeface="Times New Roman" pitchFamily="18" charset="0"/>
                <a:cs typeface="Times New Roman" pitchFamily="18" charset="0"/>
              </a:rPr>
              <a:t>Заңдық жауапкершілік түрлерінің ішінен негізгі (басты) және қосымша (екінші дәрежелі) жауапкершіліктерді бөліп көрсетуге болады.</a:t>
            </a:r>
            <a:endParaRPr lang="ru-RU" dirty="0">
              <a:latin typeface="Times New Roman" pitchFamily="18" charset="0"/>
              <a:cs typeface="Times New Roman" pitchFamily="18" charset="0"/>
            </a:endParaRPr>
          </a:p>
          <a:p>
            <a:pPr algn="just"/>
            <a:r>
              <a:rPr lang="kk-KZ" dirty="0">
                <a:latin typeface="Times New Roman" pitchFamily="18" charset="0"/>
                <a:cs typeface="Times New Roman" pitchFamily="18" charset="0"/>
              </a:rPr>
              <a:t>Жауапкершіліктің салалық және мамандандырылған түрлеріне бөлінуі негізгі жауапкершілікке жатқызылса, жауапкершіліктің дербес және ұжымдық түрлерге бөлінуі қосымша жауапкершілікке жатқызылады.</a:t>
            </a:r>
            <a:endParaRPr lang="ru-RU" dirty="0">
              <a:latin typeface="Times New Roman" pitchFamily="18" charset="0"/>
              <a:cs typeface="Times New Roman" pitchFamily="18" charset="0"/>
            </a:endParaRPr>
          </a:p>
          <a:p>
            <a:pPr>
              <a:buNone/>
            </a:pPr>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04800"/>
            <a:ext cx="8229600" cy="6553200"/>
          </a:xfrm>
        </p:spPr>
        <p:txBody>
          <a:bodyPr>
            <a:normAutofit fontScale="77500" lnSpcReduction="20000"/>
          </a:bodyPr>
          <a:lstStyle/>
          <a:p>
            <a:pPr algn="ctr">
              <a:buNone/>
            </a:pPr>
            <a:r>
              <a:rPr lang="kk-KZ" b="1" dirty="0">
                <a:latin typeface="Times New Roman" pitchFamily="18" charset="0"/>
                <a:cs typeface="Times New Roman" pitchFamily="18" charset="0"/>
              </a:rPr>
              <a:t>Кәсіпкерлік кодекстің баптары бойынша:</a:t>
            </a:r>
            <a:endParaRPr lang="ru-RU" dirty="0">
              <a:latin typeface="Times New Roman" pitchFamily="18" charset="0"/>
              <a:cs typeface="Times New Roman" pitchFamily="18" charset="0"/>
            </a:endParaRPr>
          </a:p>
          <a:p>
            <a:pPr algn="ctr">
              <a:buNone/>
            </a:pPr>
            <a:r>
              <a:rPr lang="kk-KZ" b="1" dirty="0">
                <a:latin typeface="Times New Roman" pitchFamily="18" charset="0"/>
                <a:cs typeface="Times New Roman" pitchFamily="18" charset="0"/>
              </a:rPr>
              <a:t>16-бап. Кәсіпкерлік субъектілері мен мемлекеттің өзара  жауапкершілігі</a:t>
            </a:r>
            <a:endParaRPr lang="ru-RU" dirty="0">
              <a:latin typeface="Times New Roman" pitchFamily="18" charset="0"/>
              <a:cs typeface="Times New Roman" pitchFamily="18" charset="0"/>
            </a:endParaRPr>
          </a:p>
          <a:p>
            <a:pPr algn="just">
              <a:buNone/>
            </a:pPr>
            <a:r>
              <a:rPr lang="kk-KZ" dirty="0"/>
              <a:t>    1. Кәсіпкерлік субъектілері тауарларының, жұмыстарының, қызметтер көрсетуінің сапасы Қазақстан Республикасының заңдарымен, Қазақстан Республикасы Президентінің Жарлықтарымен және Үкіметтің қаулыларымен белгіленген талаптарға сай болуын қамтамасыз етуді мемлекет растайды.</a:t>
            </a:r>
            <a:endParaRPr lang="ru-RU" dirty="0"/>
          </a:p>
          <a:p>
            <a:pPr algn="just">
              <a:buNone/>
            </a:pPr>
            <a:r>
              <a:rPr lang="kk-KZ" dirty="0"/>
              <a:t>     2. Кәсіпкерлікті мемлекеттік реттеу процесінде мемлекеттік органдардың және олардың лауазымды адамдарының тарапынан кәсіпкерлік субъектілері қызметінің жүзеге асырылуына тосқауылдар қойылмауы тиіс.</a:t>
            </a:r>
            <a:endParaRPr lang="ru-RU" dirty="0"/>
          </a:p>
          <a:p>
            <a:pPr algn="just">
              <a:buNone/>
            </a:pPr>
            <a:r>
              <a:rPr lang="kk-KZ" dirty="0"/>
              <a:t>     3. Кәсіпкерлікті мемлекеттік реттеу процесінде кәсіпкерлік субъектілері қызметінің адалдығы мен ақылға қонымдылығы өз міндеттерін дербес орындаған немесе оларға заң бойынша берілген құқықтарды пайдаланған кезде болжамдалынады. </a:t>
            </a:r>
            <a:endParaRPr lang="ru-RU" dirty="0"/>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04800"/>
            <a:ext cx="8229600" cy="6096000"/>
          </a:xfrm>
        </p:spPr>
        <p:txBody>
          <a:bodyPr>
            <a:normAutofit fontScale="92500" lnSpcReduction="20000"/>
          </a:bodyPr>
          <a:lstStyle/>
          <a:p>
            <a:pPr algn="just"/>
            <a:r>
              <a:rPr lang="kk-KZ" dirty="0"/>
              <a:t>4. Кәсіпкерліктің басқа субъектілерінің құқықтары мен еркіндіктеріне  қысым көрсету мақсатымен  немесе өзінде бар міндеттерді орындаудан немесе іс жүзінде жасалған құқық бұзушылық үшін заңдық жауапкершіліктен жалтару мақсатымен осы Кодексте және өзге де нормативтік құқықтық актілерде ұсынылған құқықтарды олардың тағайындалымына қайшы келетіндей ретпен пайдалануға тыйым салынады. </a:t>
            </a:r>
            <a:endParaRPr lang="ru-RU" dirty="0"/>
          </a:p>
          <a:p>
            <a:pPr algn="just"/>
            <a:r>
              <a:rPr lang="kk-KZ" dirty="0"/>
              <a:t>5. Мемлекеттік органдар қарайтын, кәсіпкерлік субъектілері  ұсынған нақты мән</a:t>
            </a:r>
            <a:r>
              <a:rPr lang="kk-KZ" b="1" dirty="0"/>
              <a:t>-</a:t>
            </a:r>
            <a:r>
              <a:rPr lang="kk-KZ" dirty="0"/>
              <a:t>жайлар туралы деректер мен мәліметтер мемлекеттік органдар керісінше дәлелдегенге дейін дәйекті деп есептеледі.</a:t>
            </a:r>
            <a:endParaRPr lang="ru-RU" dirty="0"/>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592763"/>
          </a:xfrm>
        </p:spPr>
        <p:txBody>
          <a:bodyPr>
            <a:normAutofit fontScale="92500" lnSpcReduction="10000"/>
          </a:bodyPr>
          <a:lstStyle/>
          <a:p>
            <a:pPr algn="ctr">
              <a:buNone/>
            </a:pPr>
            <a:r>
              <a:rPr lang="kk-KZ" b="1" dirty="0">
                <a:latin typeface="Times New Roman" pitchFamily="18" charset="0"/>
                <a:cs typeface="Times New Roman" pitchFamily="18" charset="0"/>
              </a:rPr>
              <a:t>Өнімнің /қызметтің сипаттамасы</a:t>
            </a:r>
          </a:p>
          <a:p>
            <a:pPr algn="just"/>
            <a:r>
              <a:rPr lang="kk-KZ" dirty="0">
                <a:latin typeface="Times New Roman" pitchFamily="18" charset="0"/>
                <a:cs typeface="Times New Roman" pitchFamily="18" charset="0"/>
              </a:rPr>
              <a:t>Өнімнің/қызметтің сипаты, сапалық сипаттамасы және өзгеше қасиеттері</a:t>
            </a:r>
          </a:p>
          <a:p>
            <a:pPr algn="just"/>
            <a:r>
              <a:rPr lang="kk-KZ" dirty="0">
                <a:latin typeface="Times New Roman" pitchFamily="18" charset="0"/>
                <a:cs typeface="Times New Roman" pitchFamily="18" charset="0"/>
              </a:rPr>
              <a:t>Өнімнің/қызметтің бәсекелестік басымдықтары</a:t>
            </a:r>
          </a:p>
          <a:p>
            <a:pPr algn="just"/>
            <a:r>
              <a:rPr lang="kk-KZ" dirty="0">
                <a:latin typeface="Times New Roman" pitchFamily="18" charset="0"/>
                <a:cs typeface="Times New Roman" pitchFamily="18" charset="0"/>
              </a:rPr>
              <a:t>Өнім өндіру / қызмет көрсету  технологиясының  қысқаша сипаттамасы</a:t>
            </a:r>
          </a:p>
          <a:p>
            <a:pPr algn="just"/>
            <a:r>
              <a:rPr lang="kk-KZ" dirty="0">
                <a:latin typeface="Times New Roman" pitchFamily="18" charset="0"/>
                <a:cs typeface="Times New Roman" pitchFamily="18" charset="0"/>
              </a:rPr>
              <a:t>Шикізат пен негізгі материалдардың сипаттамасы</a:t>
            </a:r>
          </a:p>
          <a:p>
            <a:pPr algn="just"/>
            <a:r>
              <a:rPr lang="kk-KZ" dirty="0">
                <a:latin typeface="Times New Roman" pitchFamily="18" charset="0"/>
                <a:cs typeface="Times New Roman" pitchFamily="18" charset="0"/>
              </a:rPr>
              <a:t>Шикізатты жеткізушілер туралы мәліметтер</a:t>
            </a:r>
          </a:p>
          <a:p>
            <a:pPr algn="just"/>
            <a:r>
              <a:rPr lang="kk-KZ" dirty="0">
                <a:latin typeface="Times New Roman" pitchFamily="18" charset="0"/>
                <a:cs typeface="Times New Roman" pitchFamily="18" charset="0"/>
              </a:rPr>
              <a:t>Өнімді өндіру және сатудың болжамды көрсеткіштері</a:t>
            </a:r>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943600"/>
          </a:xfrm>
        </p:spPr>
        <p:txBody>
          <a:bodyPr>
            <a:normAutofit fontScale="92500" lnSpcReduction="10000"/>
          </a:bodyPr>
          <a:lstStyle/>
          <a:p>
            <a:pPr algn="just"/>
            <a:r>
              <a:rPr lang="kk-KZ" dirty="0"/>
              <a:t>6. Кәсіпкерлік субъектілерінен, егер мұндай талап заңмен белгіленбесе, құжаттар мен қосымша мәліметтерді ұсынуды талап етуге тыйым салынады.</a:t>
            </a:r>
            <a:endParaRPr lang="ru-RU" dirty="0"/>
          </a:p>
          <a:p>
            <a:pPr algn="just"/>
            <a:r>
              <a:rPr lang="kk-KZ" dirty="0"/>
              <a:t>7. Егер мемлекеттік органның кәсіпкерлік субъектілері  ұсынған мәліметтер мен ақпараттың төлнұсқалығына байланысты негізді күдігі болса, онда ол өз бетінше және өзінің есебінен олардың төлнұсқалығын куәландырудың шараларын қабылдайды.</a:t>
            </a:r>
            <a:endParaRPr lang="ru-RU" dirty="0"/>
          </a:p>
          <a:p>
            <a:pPr algn="just"/>
            <a:r>
              <a:rPr lang="kk-KZ" dirty="0"/>
              <a:t>8. Кәсіпкерлік субъектілері мемлекеттік органдарға жалған мәліметтер мен ақпарттарды ұсынған үшін жауапты болады.</a:t>
            </a:r>
            <a:endParaRPr lang="ru-RU" dirty="0"/>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0"/>
            <a:ext cx="8229600" cy="6629400"/>
          </a:xfrm>
        </p:spPr>
        <p:txBody>
          <a:bodyPr>
            <a:normAutofit/>
          </a:bodyPr>
          <a:lstStyle/>
          <a:p>
            <a:pPr>
              <a:buNone/>
            </a:pPr>
            <a:r>
              <a:rPr lang="kk-KZ" dirty="0"/>
              <a:t>    ҚР АК (жалпы бөлім) сәйкес: </a:t>
            </a:r>
            <a:endParaRPr lang="ru-RU" dirty="0"/>
          </a:p>
          <a:p>
            <a:pPr algn="just">
              <a:buNone/>
            </a:pPr>
            <a:r>
              <a:rPr lang="kk-KZ" b="1" dirty="0"/>
              <a:t>    268-бап. Мiндеттеме ұғымы </a:t>
            </a:r>
            <a:endParaRPr lang="ru-RU" dirty="0"/>
          </a:p>
          <a:p>
            <a:pPr algn="just"/>
            <a:r>
              <a:rPr lang="kk-KZ" dirty="0"/>
              <a:t>  Мiндеттемеге сәйкес бiр адам (борышқор) басқа адамның (несие берушiнiң) пайдасына мүлiк беру, жұмыс орындау, ақша төлеу және т.б. сияқты белгiлi бiр әрекеттер жасауға, не белгiлi бiр әрекет жасаудан тартынуға мiндеттi, ал несие берушi борышқордан өз мiндеттерiн орындауын талап етуге құқылы. Несие берушi борышқордан атқарылғанды қабылдауға мiндеттi. </a:t>
            </a:r>
            <a:endParaRPr lang="ru-RU" dirty="0"/>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943600"/>
          </a:xfrm>
        </p:spPr>
        <p:txBody>
          <a:bodyPr>
            <a:normAutofit fontScale="92500" lnSpcReduction="20000"/>
          </a:bodyPr>
          <a:lstStyle/>
          <a:p>
            <a:r>
              <a:rPr lang="kk-KZ" b="1" dirty="0"/>
              <a:t>270-бап. Мiндеттемеге қатысушылар </a:t>
            </a:r>
            <a:endParaRPr lang="ru-RU" dirty="0"/>
          </a:p>
          <a:p>
            <a:pPr algn="just">
              <a:buNone/>
            </a:pPr>
            <a:r>
              <a:rPr lang="kk-KZ" dirty="0"/>
              <a:t> 1. Тараптар (борышқор мен несие берушi) және үшiншi жақ мiндеттемеге қатысушылар болып табылады. </a:t>
            </a:r>
          </a:p>
          <a:p>
            <a:pPr algn="just">
              <a:buNone/>
            </a:pPr>
            <a:r>
              <a:rPr lang="kk-KZ" dirty="0"/>
              <a:t> 2. Үшiншi жақ ретiнде мiндеттеме тараптарының бiреуiне мiндеттемелер немесе өзге де құқық қатынастары арқылы байланысты жақтар қатысады.</a:t>
            </a:r>
          </a:p>
          <a:p>
            <a:pPr algn="just">
              <a:buNone/>
            </a:pPr>
            <a:r>
              <a:rPr lang="kk-KZ" dirty="0"/>
              <a:t> 3. Мiндеттеме үшiншi жақ үшiн мiндеттер туғызбайды. </a:t>
            </a:r>
            <a:r>
              <a:rPr lang="kk-KZ" dirty="0">
                <a:hlinkClick r:id="rId2"/>
              </a:rPr>
              <a:t>Заңдарда</a:t>
            </a:r>
            <a:r>
              <a:rPr lang="kk-KZ" dirty="0"/>
              <a:t> немесе тараптардың келiсiмiнде көзделген реттерде мiндеттеме үшiншi жақтар үшiн мiндеттеменiң бiр немесе екi тарапына да қатысты құқықтар туғызуы мүмкiн. </a:t>
            </a:r>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019800"/>
          </a:xfrm>
        </p:spPr>
        <p:txBody>
          <a:bodyPr>
            <a:normAutofit fontScale="85000" lnSpcReduction="10000"/>
          </a:bodyPr>
          <a:lstStyle/>
          <a:p>
            <a:r>
              <a:rPr lang="kk-KZ" b="1" dirty="0"/>
              <a:t>292-бап. Мiндеттеменiң орындалуын қамтамасыз ету әдiстерi </a:t>
            </a:r>
            <a:endParaRPr lang="ru-RU" dirty="0"/>
          </a:p>
          <a:p>
            <a:pPr algn="just">
              <a:buNone/>
            </a:pPr>
            <a:r>
              <a:rPr lang="kk-KZ" dirty="0"/>
              <a:t>    1. Мiндеттеменi орындау, заңдарда немесе шартта көзделген айып төлету, кепiл, борышқордың мүлкiн алып қалу, аманат, кепiлдiк, кепiлпұл, кепілдік жарна және басқа да әдiстер арқылы қамтамасыз етiлуi мүмкiн. </a:t>
            </a:r>
            <a:endParaRPr lang="ru-RU" dirty="0"/>
          </a:p>
          <a:p>
            <a:pPr algn="just"/>
            <a:r>
              <a:rPr lang="kk-KZ" dirty="0"/>
              <a:t>Борышқор мiндеттемесiн орындамаған немесе тиiсiнше орындамаған ретте, атап айтқанда, орындау мерзiмiн өткiзiп алған ретте несие берушiге төлеуге мiндеттi, заңдармен немесе шартпен белгiленген ақша сомасы айып төлеу (айыппұл, өсiм) деп танылады. </a:t>
            </a:r>
            <a:r>
              <a:rPr lang="kk-KZ" b="1" dirty="0"/>
              <a:t>Айып төлеу</a:t>
            </a:r>
            <a:r>
              <a:rPr lang="kk-KZ" dirty="0"/>
              <a:t> туралы талап бойынша несие берушi оған келтiрiлген залалдарды дәлелдеуге мiндеттi емес. </a:t>
            </a:r>
            <a:endParaRPr lang="ru-RU" dirty="0"/>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867400"/>
          </a:xfrm>
        </p:spPr>
        <p:txBody>
          <a:bodyPr>
            <a:normAutofit fontScale="70000" lnSpcReduction="20000"/>
          </a:bodyPr>
          <a:lstStyle/>
          <a:p>
            <a:pPr algn="just"/>
            <a:r>
              <a:rPr lang="kk-KZ" dirty="0"/>
              <a:t>    </a:t>
            </a:r>
            <a:r>
              <a:rPr lang="kk-KZ" sz="3400" dirty="0">
                <a:latin typeface="Times New Roman" pitchFamily="18" charset="0"/>
                <a:cs typeface="Times New Roman" pitchFamily="18" charset="0"/>
              </a:rPr>
              <a:t> Кепiлдiк бойынша кепiлдiк берушi, заң актiлерiнде көзделген жағдайларды қоспағанда, басқа жақтың (борышқордың) несие берушiсi алдында осы жақтың мiндеттемесiнiң орындалуына толық немесе борышқормен ортақтасып iшiнара жауап беруге мiндеттенедi. Бiрлесiп кепiлдiк берген адамдар, егер кепiлдiк шартында өзгеше белгiленбесе, несие берушi алдында ортақтасып жауап бередi. </a:t>
            </a:r>
            <a:r>
              <a:rPr lang="kk-KZ" sz="3400" b="1" dirty="0">
                <a:latin typeface="Times New Roman" pitchFamily="18" charset="0"/>
                <a:cs typeface="Times New Roman" pitchFamily="18" charset="0"/>
              </a:rPr>
              <a:t>Кепiлдiк шарты</a:t>
            </a:r>
            <a:r>
              <a:rPr lang="kk-KZ" sz="3400" dirty="0">
                <a:latin typeface="Times New Roman" pitchFamily="18" charset="0"/>
                <a:cs typeface="Times New Roman" pitchFamily="18" charset="0"/>
              </a:rPr>
              <a:t> болашақта туындайтын мiндеттеменi қамтамасыз ету үшiн де жасалуы мүмкiн. </a:t>
            </a:r>
            <a:endParaRPr lang="ru-RU" sz="3400" dirty="0">
              <a:latin typeface="Times New Roman" pitchFamily="18" charset="0"/>
              <a:cs typeface="Times New Roman" pitchFamily="18" charset="0"/>
            </a:endParaRPr>
          </a:p>
          <a:p>
            <a:pPr algn="just"/>
            <a:r>
              <a:rPr lang="kk-KZ" sz="3400" dirty="0">
                <a:latin typeface="Times New Roman" pitchFamily="18" charset="0"/>
                <a:cs typeface="Times New Roman" pitchFamily="18" charset="0"/>
              </a:rPr>
              <a:t>       Мiндеттемеге сәйкес несие берушiнiң (кепiл ұстаушының) борышқор кепiлмен қамтамасыз етiлген мiндеттеменi орындамаған ретте кепiлге салынған мүлiк құнынан осы Кодексте белгiленген алып тасталатындарды қоспай, осы мүлiк тиесiлi адамның (кепiл берушiнiң) басқа несие берушiлердiң алдында артықшылықпен қанағаттандырылуға құқығы бар мiндеттеменi атқаруының осындай әдiсi </a:t>
            </a:r>
            <a:r>
              <a:rPr lang="kk-KZ" sz="3400" b="1" dirty="0">
                <a:latin typeface="Times New Roman" pitchFamily="18" charset="0"/>
                <a:cs typeface="Times New Roman" pitchFamily="18" charset="0"/>
              </a:rPr>
              <a:t>кепiл</a:t>
            </a:r>
            <a:r>
              <a:rPr lang="kk-KZ" sz="3400" dirty="0">
                <a:latin typeface="Times New Roman" pitchFamily="18" charset="0"/>
                <a:cs typeface="Times New Roman" pitchFamily="18" charset="0"/>
              </a:rPr>
              <a:t> деп танылады. </a:t>
            </a:r>
            <a:endParaRPr lang="ru-RU" sz="3400" dirty="0">
              <a:latin typeface="Times New Roman" pitchFamily="18" charset="0"/>
              <a:cs typeface="Times New Roman" pitchFamily="18" charset="0"/>
            </a:endParaRPr>
          </a:p>
          <a:p>
            <a:pPr algn="just"/>
            <a:endParaRPr lang="kk-KZ" sz="3400"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kk-KZ"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fontScale="85000" lnSpcReduction="20000"/>
          </a:bodyPr>
          <a:lstStyle/>
          <a:p>
            <a:r>
              <a:rPr lang="kk-KZ" b="1" dirty="0"/>
              <a:t>Кепiл түрлерi </a:t>
            </a:r>
            <a:endParaRPr lang="ru-RU" dirty="0"/>
          </a:p>
          <a:p>
            <a:pPr algn="just">
              <a:buNone/>
            </a:pPr>
            <a:r>
              <a:rPr lang="kk-KZ" dirty="0"/>
              <a:t>    1. Ипотека - кепiлге салынған мүлiк кепiл салушының немесе үшiншi бiр жақтың иелiгiнде және пайдалануында қалатын кепiл түрi. </a:t>
            </a:r>
            <a:endParaRPr lang="ru-RU" dirty="0"/>
          </a:p>
          <a:p>
            <a:pPr algn="just">
              <a:buNone/>
            </a:pPr>
            <a:r>
              <a:rPr lang="kk-KZ" dirty="0"/>
              <a:t>      Кәсiпорындар, құрылыстар, үйлер, ғимараттар, көп пәтерлi үйдегi пәтерлер, көлiк құралдары, ғарыш объектiлерi, айналымдағы тауарлар және азаматтық айналымнан алынбаған басқа да мүлiк ипотека мәнi бола алады.</a:t>
            </a:r>
          </a:p>
          <a:p>
            <a:pPr algn="just">
              <a:buNone/>
            </a:pPr>
            <a:r>
              <a:rPr lang="kk-KZ" dirty="0"/>
              <a:t>     Бөлiнетiн жемiстер бөлген кезден бастап үшiншi жақтың құқықтарының объектiсi болмайтын жағдайда ғана олар ипотека мәнi бола алады. Кәсiпорындар, құрылыстар, үйлер, ғимараттар, көп пәтерлi үйдегi пәтерлер, көлiк құралдары мен ғарыш объектiлерi ипотекасы осындай объектiлердi тiркеудi жүзеге асыратын органдарда тiркелуге тиiс. </a:t>
            </a:r>
            <a:endParaRPr lang="ru-RU" dirty="0"/>
          </a:p>
          <a:p>
            <a:pPr algn="just"/>
            <a:r>
              <a:rPr lang="kk-KZ" dirty="0"/>
              <a:t> </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943600"/>
          </a:xfrm>
        </p:spPr>
        <p:txBody>
          <a:bodyPr>
            <a:normAutofit/>
          </a:bodyPr>
          <a:lstStyle/>
          <a:p>
            <a:pPr algn="just">
              <a:buNone/>
            </a:pPr>
            <a:r>
              <a:rPr lang="kk-KZ" dirty="0"/>
              <a:t>    2. Кепiлзат - кепiлге салынған мүлiктi кепiл берушi кепiл ұстаушының иелiгiне беретiн кепiл түрi. </a:t>
            </a:r>
            <a:endParaRPr lang="ru-RU" dirty="0"/>
          </a:p>
          <a:p>
            <a:pPr algn="just"/>
            <a:r>
              <a:rPr lang="kk-KZ" dirty="0"/>
              <a:t>Кепiл ұстаушының келiсiмiмен кепiлге салынған зат кепiл ұстаушының құлпы салынып, мөрi басылып, кепiл салушыда қалдырылуы мүмкiн. Кепiл мәнi кепiл туралы куәландырылатын белгiлер салынып (анық кепiл), кепiл берушiнiң иелiгiнде қалдырылуы мүмкiн. </a:t>
            </a:r>
            <a:br>
              <a:rPr lang="kk-KZ" dirty="0"/>
            </a:br>
            <a:r>
              <a:rPr lang="kk-KZ" dirty="0"/>
              <a:t>     </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533400"/>
            <a:ext cx="8229600" cy="5592763"/>
          </a:xfrm>
        </p:spPr>
        <p:txBody>
          <a:bodyPr>
            <a:normAutofit fontScale="85000" lnSpcReduction="20000"/>
          </a:bodyPr>
          <a:lstStyle/>
          <a:p>
            <a:pPr algn="just">
              <a:buNone/>
            </a:pPr>
            <a:r>
              <a:rPr lang="kk-KZ" dirty="0"/>
              <a:t>    3. Құқықтарды кепiлге салу кезiнде иелiктен айырылуы мүмкiн мүлiктiк құқықтар, атап айтқанда, кәсiпорындарды, құрылыстарды, үйлердi, ғимараттарды жалға беру құқықтары, шаруашылық серiктестiк мүлкiндегi үлеске құқық, борыштық талап қою, авторлық, өнертапқыштық және өзге де мүлiктiк құқықтар кепiл мәнi болып табылады. </a:t>
            </a:r>
            <a:endParaRPr lang="ru-RU" dirty="0"/>
          </a:p>
          <a:p>
            <a:pPr algn="just">
              <a:buNone/>
            </a:pPr>
            <a:r>
              <a:rPr lang="kk-KZ" dirty="0"/>
              <a:t>    Жер учаскесiне құқықтарды, сондай-ақ өзге табиғи ресурстарға құқықтарды кепiлге беруге, </a:t>
            </a:r>
            <a:r>
              <a:rPr lang="kk-KZ" dirty="0">
                <a:hlinkClick r:id="rId2"/>
              </a:rPr>
              <a:t>жер</a:t>
            </a:r>
            <a:r>
              <a:rPr lang="kk-KZ" dirty="0"/>
              <a:t> және өзге табиғи ресурстық заңдарда белгiленген шектер мен ережелер бойынша жол берiледi. </a:t>
            </a:r>
            <a:endParaRPr lang="ru-RU" dirty="0"/>
          </a:p>
          <a:p>
            <a:pPr algn="just">
              <a:buNone/>
            </a:pPr>
            <a:r>
              <a:rPr lang="kk-KZ" dirty="0"/>
              <a:t>    Бағалы қағаздар бойынша мiндеттемелердiң орындалуын қамтамасыз ету тәсiлдерi Қазақстан Республикасының бағалы қағаздар рыногындағы қызметтi реттейтiн </a:t>
            </a:r>
            <a:r>
              <a:rPr lang="kk-KZ" dirty="0">
                <a:hlinkClick r:id="rId3"/>
              </a:rPr>
              <a:t>заң актiлерiнде</a:t>
            </a:r>
            <a:r>
              <a:rPr lang="kk-KZ" dirty="0"/>
              <a:t> белгiленедi. </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fontScale="92500" lnSpcReduction="10000"/>
          </a:bodyPr>
          <a:lstStyle/>
          <a:p>
            <a:pPr algn="just"/>
            <a:r>
              <a:rPr lang="kk-KZ" dirty="0"/>
              <a:t>Борышқорға не борышқор көрсеткен тұлғаға берiлуге тиiс зат қарамағында болған несие берушi, борышқор осы заттың құнын төлеу немесе несие берушiге оған байланысты шығындар мен басқа да залалдарды өтеу жөнiндегi мiндеттеменi мерзiмiнде орындамаған жағдайда, тиiстi мiндеттеме орындалғанға дейiн оны ұстап қалуға құқылы.  Заттың құнын төлеуге немесе оған шыққан шығындарды және басқа да залалды өтеуге байланысты болмаса да, кәсiпкер ретiнде әрекет ететiн тараптардың мiндеттемелерiнен туындайтын талаптар да </a:t>
            </a:r>
            <a:r>
              <a:rPr lang="kk-KZ" b="1" dirty="0"/>
              <a:t>затты ұстап қалу</a:t>
            </a:r>
            <a:r>
              <a:rPr lang="kk-KZ" dirty="0"/>
              <a:t> арқылы қамтамасыз етiлуi мүмкiн. </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fontScale="92500" lnSpcReduction="10000"/>
          </a:bodyPr>
          <a:lstStyle/>
          <a:p>
            <a:pPr algn="just"/>
            <a:r>
              <a:rPr lang="kk-KZ" dirty="0"/>
              <a:t>Уағдаласушы тараптардың бiреуiнiң шарт бойынша өзiнен алынатын төлемнiң есебiнен екiншi тарапқа және шарт жасау мен орындауды не өзге мiндеттеменi орындауды қамтамасыз етуге берiлетiн ақшалай сома </a:t>
            </a:r>
            <a:r>
              <a:rPr lang="kk-KZ" b="1" dirty="0"/>
              <a:t>кепiлпұл</a:t>
            </a:r>
            <a:r>
              <a:rPr lang="kk-KZ" dirty="0"/>
              <a:t> деп танылады. </a:t>
            </a:r>
            <a:br>
              <a:rPr lang="kk-KZ" dirty="0"/>
            </a:br>
            <a:r>
              <a:rPr lang="kk-KZ" dirty="0"/>
              <a:t>Кепiлпұл туралы келiсiм кепiлпұлдың сомасына қарамастан жазбаша нысанда жасалуға тиiс. Бұл ереже негiзгi мiндеттеме нотариалдық жолмен куәландырылуға тиiс болатын жағдайда да қолданылады. Келiсiмнiң жазбаша нысанда жасалуын сақтамау кепiлпұл келiсiмiн жарамсыз деп тануға әкелiп соқтырады.</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a:bodyPr>
          <a:lstStyle/>
          <a:p>
            <a:pPr algn="just"/>
            <a:r>
              <a:rPr lang="kk-KZ" dirty="0">
                <a:latin typeface="Times New Roman" pitchFamily="18" charset="0"/>
                <a:cs typeface="Times New Roman" pitchFamily="18" charset="0"/>
              </a:rPr>
              <a:t>Сауда-саттық немесе өзге де міндеттемені орындау кезінде шарт жасасу жөніндегі міндеттемелерді орындауды қамтамасыз ету үшін кепілдік жарнаны төлеушінің кепілдік жарнаны алушыға беретін ақша сомасы </a:t>
            </a:r>
            <a:r>
              <a:rPr lang="kk-KZ" b="1" dirty="0">
                <a:latin typeface="Times New Roman" pitchFamily="18" charset="0"/>
                <a:cs typeface="Times New Roman" pitchFamily="18" charset="0"/>
              </a:rPr>
              <a:t>кепілдік жарна</a:t>
            </a:r>
            <a:r>
              <a:rPr lang="kk-KZ" dirty="0">
                <a:latin typeface="Times New Roman" pitchFamily="18" charset="0"/>
                <a:cs typeface="Times New Roman" pitchFamily="18" charset="0"/>
              </a:rPr>
              <a:t> болып танылады.</a:t>
            </a:r>
            <a:br>
              <a:rPr lang="kk-KZ" dirty="0">
                <a:latin typeface="Times New Roman" pitchFamily="18" charset="0"/>
                <a:cs typeface="Times New Roman" pitchFamily="18" charset="0"/>
              </a:rPr>
            </a:br>
            <a:r>
              <a:rPr lang="kk-KZ"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lnSpcReduction="10000"/>
          </a:bodyPr>
          <a:lstStyle/>
          <a:p>
            <a:pPr algn="just">
              <a:buNone/>
            </a:pPr>
            <a:r>
              <a:rPr lang="kk-KZ" dirty="0">
                <a:latin typeface="Times New Roman" pitchFamily="18" charset="0"/>
                <a:cs typeface="Times New Roman" pitchFamily="18" charset="0"/>
              </a:rPr>
              <a:t>    </a:t>
            </a:r>
            <a:r>
              <a:rPr lang="kk-KZ" b="1" dirty="0">
                <a:latin typeface="Times New Roman" pitchFamily="18" charset="0"/>
                <a:cs typeface="Times New Roman" pitchFamily="18" charset="0"/>
              </a:rPr>
              <a:t>Міндеттеме төмендегі жағдайларда толық немесе ішінара тоқтатылады:</a:t>
            </a:r>
            <a:endParaRPr lang="ru-RU" b="1"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Міндеттеме тиісті дәрежеде орындалса;</a:t>
            </a:r>
            <a:endParaRPr lang="ru-RU"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Талаптан бас тарту төлемі төленсе;</a:t>
            </a:r>
            <a:endParaRPr lang="ru-RU"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Борышты есепке жатқызылса, жаңғыртылса;</a:t>
            </a:r>
            <a:endParaRPr lang="ru-RU"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Борышты кешіру арқылы борышқор мен несие беруші бір тұлға болса;</a:t>
            </a:r>
            <a:endParaRPr lang="ru-RU"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Орындауға мүмкіндік болмаса;</a:t>
            </a:r>
            <a:endParaRPr lang="ru-RU"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Мемлекеттік органның құжаты шығарылса;</a:t>
            </a:r>
            <a:endParaRPr lang="ru-RU"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Азамт қайтыс болса;</a:t>
            </a:r>
            <a:endParaRPr lang="ru-RU" dirty="0">
              <a:latin typeface="Times New Roman" pitchFamily="18" charset="0"/>
              <a:cs typeface="Times New Roman" pitchFamily="18" charset="0"/>
            </a:endParaRPr>
          </a:p>
          <a:p>
            <a:pPr lvl="0" algn="just"/>
            <a:r>
              <a:rPr lang="kk-KZ" dirty="0">
                <a:latin typeface="Times New Roman" pitchFamily="18" charset="0"/>
                <a:cs typeface="Times New Roman" pitchFamily="18" charset="0"/>
              </a:rPr>
              <a:t>Заңды тұлға таратылса.</a:t>
            </a:r>
            <a:endParaRPr lang="ru-RU"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a:bodyPr>
          <a:lstStyle/>
          <a:p>
            <a:pPr algn="just"/>
            <a:r>
              <a:rPr lang="kk-KZ" dirty="0">
                <a:latin typeface="Times New Roman" pitchFamily="18" charset="0"/>
                <a:cs typeface="Times New Roman" pitchFamily="18" charset="0"/>
              </a:rPr>
              <a:t>ҚР кәсіпкерлік қызмет заңды тұлға құрмастан (дара кәсіпкерлік) және заңды тұлға (түрлі ұйымдық-құқықтық нысандардағы кәсіпорындар құру) арқылы жүзеге асырылады. Осыған байланысты олардың кәсіпкерлік қызметін тоқтатуы мен таратылуы бойынша ерекшеліктері бар. </a:t>
            </a:r>
            <a:endParaRPr lang="ru-RU"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096000"/>
          </a:xfrm>
        </p:spPr>
        <p:txBody>
          <a:bodyPr>
            <a:normAutofit fontScale="70000" lnSpcReduction="20000"/>
          </a:bodyPr>
          <a:lstStyle/>
          <a:p>
            <a:pPr algn="just">
              <a:buNone/>
            </a:pPr>
            <a:r>
              <a:rPr lang="kk-KZ" sz="4000" b="1" dirty="0">
                <a:latin typeface="Times New Roman" pitchFamily="18" charset="0"/>
                <a:cs typeface="Times New Roman" pitchFamily="18" charset="0"/>
              </a:rPr>
              <a:t>      41-бап. Дара кәсiпкер қызметiнің тоқтатылуы</a:t>
            </a:r>
          </a:p>
          <a:p>
            <a:pPr algn="just">
              <a:buNone/>
            </a:pPr>
            <a:endParaRPr lang="ru-RU" sz="3400" dirty="0">
              <a:latin typeface="Times New Roman" pitchFamily="18" charset="0"/>
              <a:cs typeface="Times New Roman" pitchFamily="18" charset="0"/>
            </a:endParaRPr>
          </a:p>
          <a:p>
            <a:pPr algn="just">
              <a:buNone/>
            </a:pPr>
            <a:r>
              <a:rPr lang="en-US" sz="3400" b="1" dirty="0">
                <a:latin typeface="Times New Roman" pitchFamily="18" charset="0"/>
                <a:cs typeface="Times New Roman" pitchFamily="18" charset="0"/>
              </a:rPr>
              <a:t>     </a:t>
            </a:r>
            <a:r>
              <a:rPr lang="kk-KZ" sz="3400" b="1" dirty="0">
                <a:latin typeface="Times New Roman" pitchFamily="18" charset="0"/>
                <a:cs typeface="Times New Roman" pitchFamily="18" charset="0"/>
              </a:rPr>
              <a:t>1. Дара кәсiпкердiң қызметi ерiктi немесе мәжбүрлеу тәртiбiмен, сондай-ақ осы Кодексте көзделген мән-жайлар туындаған жағдайда тоқтатылуы мүмкiн. </a:t>
            </a:r>
            <a:endParaRPr lang="ru-RU" sz="3400" b="1" dirty="0">
              <a:latin typeface="Times New Roman" pitchFamily="18" charset="0"/>
              <a:cs typeface="Times New Roman" pitchFamily="18" charset="0"/>
            </a:endParaRPr>
          </a:p>
          <a:p>
            <a:pPr algn="just"/>
            <a:r>
              <a:rPr lang="kk-KZ" sz="3400" dirty="0">
                <a:latin typeface="Times New Roman" pitchFamily="18" charset="0"/>
                <a:cs typeface="Times New Roman" pitchFamily="18" charset="0"/>
              </a:rPr>
              <a:t>Дара кәсiпкердiң қызметi өзiндiк кәсiпкерлiк кезiнде,  дара кәсiпкер өз бетiмен, бiрлескен кәсiпкерлiк кезiнде - барлық қатысушылар бiрлесiп қабылдаған шешiм негiзiнде кез келген уақытта ерiктi түрде тоқтатылады. </a:t>
            </a:r>
            <a:endParaRPr lang="ru-RU" sz="3400" dirty="0">
              <a:latin typeface="Times New Roman" pitchFamily="18" charset="0"/>
              <a:cs typeface="Times New Roman" pitchFamily="18" charset="0"/>
            </a:endParaRPr>
          </a:p>
          <a:p>
            <a:pPr algn="just"/>
            <a:r>
              <a:rPr lang="kk-KZ" sz="3400" dirty="0">
                <a:latin typeface="Times New Roman" pitchFamily="18" charset="0"/>
                <a:cs typeface="Times New Roman" pitchFamily="18" charset="0"/>
              </a:rPr>
              <a:t>Дара кәсіпкер қызметін ерікті түрде тоқтату үшін салық органына кәсіпкерлік қызметін тоқтату туралы өтініш береді. </a:t>
            </a:r>
            <a:endParaRPr lang="ru-RU" sz="3400" dirty="0">
              <a:latin typeface="Times New Roman" pitchFamily="18" charset="0"/>
              <a:cs typeface="Times New Roman" pitchFamily="18" charset="0"/>
            </a:endParaRPr>
          </a:p>
          <a:p>
            <a:pPr algn="just"/>
            <a:r>
              <a:rPr lang="kk-KZ" sz="3400" dirty="0">
                <a:latin typeface="Times New Roman" pitchFamily="18" charset="0"/>
                <a:cs typeface="Times New Roman" pitchFamily="18" charset="0"/>
              </a:rPr>
              <a:t>Бiрлескен кәсiпкерлiктi тоқтату туралы шешiм, егер ол үшiн оған қатысушылардың кемінде жартысы дауыс берсе, егер олардың арасындағы келiсiмде өзгеше көзделмесе, қабылданды деп саналады.</a:t>
            </a:r>
            <a:endParaRPr lang="ru-RU" sz="3400" dirty="0">
              <a:latin typeface="Times New Roman" pitchFamily="18" charset="0"/>
              <a:cs typeface="Times New Roman" pitchFamily="18" charset="0"/>
            </a:endParaRPr>
          </a:p>
          <a:p>
            <a:pPr algn="just">
              <a:buNone/>
            </a:pPr>
            <a:endParaRPr lang="ru-RU" sz="36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fontScale="92500" lnSpcReduction="10000"/>
          </a:bodyPr>
          <a:lstStyle/>
          <a:p>
            <a:pPr algn="just">
              <a:buNone/>
            </a:pPr>
            <a:r>
              <a:rPr lang="en-US" b="1" dirty="0">
                <a:latin typeface="Times New Roman" pitchFamily="18" charset="0"/>
                <a:cs typeface="Times New Roman" pitchFamily="18" charset="0"/>
              </a:rPr>
              <a:t>2. </a:t>
            </a:r>
            <a:r>
              <a:rPr lang="kk-KZ" b="1" dirty="0">
                <a:latin typeface="Times New Roman" pitchFamily="18" charset="0"/>
                <a:cs typeface="Times New Roman" pitchFamily="18" charset="0"/>
              </a:rPr>
              <a:t>Жеке кәсiпкердiң қызметi мынадай жағдайларда тоқтатылады: </a:t>
            </a:r>
            <a:endParaRPr lang="ru-RU" b="1"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1) ол банкрот деп </a:t>
            </a:r>
            <a:r>
              <a:rPr lang="kk-KZ" u="sng" dirty="0">
                <a:latin typeface="Times New Roman" pitchFamily="18" charset="0"/>
                <a:cs typeface="Times New Roman" pitchFamily="18" charset="0"/>
                <a:hlinkClick r:id="rId2"/>
              </a:rPr>
              <a:t>танылған</a:t>
            </a:r>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2) тiркеу кезiнде жiберiлген Қазақстан Республикасының заңнамасын жойылмайтын сипаттағы ылбұзушылықтарға байланысты дара кәсiпкердi тiркеу жарамсыз деп танылған;</a:t>
            </a:r>
            <a:endParaRPr lang="ru-RU"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3) қызметiн күнтiзбелiк жыл iшiнде Қазақстан Республикасының заңнамасын бiрнеше рет немесе өрескел бұза отырып жүзеге асырған;</a:t>
            </a:r>
            <a:endParaRPr lang="ru-RU"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4) ол қайтыс болды деп </a:t>
            </a:r>
            <a:r>
              <a:rPr lang="kk-KZ" u="sng" dirty="0">
                <a:latin typeface="Times New Roman" pitchFamily="18" charset="0"/>
                <a:cs typeface="Times New Roman" pitchFamily="18" charset="0"/>
                <a:hlinkClick r:id="rId2"/>
              </a:rPr>
              <a:t>жарияланған</a:t>
            </a:r>
            <a:r>
              <a:rPr lang="kk-KZ" dirty="0">
                <a:latin typeface="Times New Roman" pitchFamily="18" charset="0"/>
                <a:cs typeface="Times New Roman" pitchFamily="18" charset="0"/>
              </a:rPr>
              <a:t>; </a:t>
            </a:r>
          </a:p>
          <a:p>
            <a:pPr algn="just">
              <a:buNone/>
            </a:pPr>
            <a:r>
              <a:rPr lang="kk-KZ" dirty="0"/>
              <a:t>5</a:t>
            </a:r>
            <a:r>
              <a:rPr lang="kk-KZ" dirty="0">
                <a:latin typeface="Times New Roman" pitchFamily="18" charset="0"/>
                <a:cs typeface="Times New Roman" pitchFamily="18" charset="0"/>
              </a:rPr>
              <a:t>) ол хабар-ошарсыз кетті деп </a:t>
            </a:r>
            <a:r>
              <a:rPr lang="kk-KZ" u="sng" dirty="0">
                <a:latin typeface="Times New Roman" pitchFamily="18" charset="0"/>
                <a:cs typeface="Times New Roman" pitchFamily="18" charset="0"/>
                <a:hlinkClick r:id="rId2"/>
              </a:rPr>
              <a:t>танылған</a:t>
            </a:r>
            <a:r>
              <a:rPr lang="kk-KZ" dirty="0">
                <a:latin typeface="Times New Roman" pitchFamily="18" charset="0"/>
                <a:cs typeface="Times New Roman" pitchFamily="18" charset="0"/>
              </a:rPr>
              <a:t> жағдайларда соттың шешімі бойынша мәжбүрлеу тәртібімен тоқтатылады.</a:t>
            </a:r>
            <a:endParaRPr lang="ru-RU" dirty="0">
              <a:latin typeface="Times New Roman" pitchFamily="18" charset="0"/>
              <a:cs typeface="Times New Roman" pitchFamily="18" charset="0"/>
            </a:endParaRPr>
          </a:p>
          <a:p>
            <a:pPr algn="just">
              <a:buNone/>
            </a:pPr>
            <a:endParaRPr lang="kk-KZ" dirty="0">
              <a:latin typeface="Times New Roman" pitchFamily="18" charset="0"/>
              <a:cs typeface="Times New Roman" pitchFamily="18" charset="0"/>
            </a:endParaRPr>
          </a:p>
          <a:p>
            <a:pPr algn="just">
              <a:buNone/>
            </a:pPr>
            <a:endParaRPr lang="ru-RU"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fontScale="92500" lnSpcReduction="10000"/>
          </a:bodyPr>
          <a:lstStyle/>
          <a:p>
            <a:pPr algn="just">
              <a:buNone/>
            </a:pPr>
            <a:r>
              <a:rPr lang="en-US" b="1" dirty="0">
                <a:latin typeface="Times New Roman" pitchFamily="18" charset="0"/>
                <a:cs typeface="Times New Roman" pitchFamily="18" charset="0"/>
              </a:rPr>
              <a:t>   </a:t>
            </a:r>
            <a:r>
              <a:rPr lang="kk-KZ" b="1" dirty="0">
                <a:latin typeface="Times New Roman" pitchFamily="18" charset="0"/>
                <a:cs typeface="Times New Roman" pitchFamily="18" charset="0"/>
              </a:rPr>
              <a:t>3.Осы бапта көзделген негiздерден басқа, дара кәсiпкердiң қызметi мынадай жағдайларда:</a:t>
            </a:r>
            <a:endParaRPr lang="ru-RU" b="1"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1) өзiндiк кәсiпкерлiк - дара кәсiпкер әрекетке қабiлетсiз, әрекет қабілеті шектеулі деп танылған, қайтыс болды деп жарияланған немесе ол қайтыс болған жағдайда;</a:t>
            </a:r>
            <a:endParaRPr lang="ru-RU"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2) отбасылық кәсiпкерлiк және </a:t>
            </a:r>
            <a:r>
              <a:rPr lang="kk-KZ" u="sng" dirty="0">
                <a:latin typeface="Times New Roman" pitchFamily="18" charset="0"/>
                <a:cs typeface="Times New Roman" pitchFamily="18" charset="0"/>
                <a:hlinkClick r:id="rId2"/>
              </a:rPr>
              <a:t>жай серiктестiк</a:t>
            </a:r>
            <a:r>
              <a:rPr lang="kk-KZ" dirty="0">
                <a:latin typeface="Times New Roman" pitchFamily="18" charset="0"/>
                <a:cs typeface="Times New Roman" pitchFamily="18" charset="0"/>
              </a:rPr>
              <a:t> - егер осы тармақтың 1-тармақшасында аталған мән-жайлар болуы салдарынан бiрлескен кәсiпкерлiк қатысушысының бiреуi қалған немесе бiр де бiрi қалмаған жағдайда, сондай-ақ некенi бұзуға байланысты мүлiктi бөлу кезiнде тоқтатылады.</a:t>
            </a:r>
            <a:endParaRPr lang="ru-RU"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3400" y="533400"/>
            <a:ext cx="8229600" cy="6324600"/>
          </a:xfrm>
        </p:spPr>
        <p:txBody>
          <a:bodyPr>
            <a:normAutofit lnSpcReduction="10000"/>
          </a:bodyPr>
          <a:lstStyle/>
          <a:p>
            <a:pPr algn="just">
              <a:buNone/>
            </a:pPr>
            <a:r>
              <a:rPr lang="en-US" dirty="0">
                <a:latin typeface="Times New Roman" pitchFamily="18" charset="0"/>
                <a:cs typeface="Times New Roman" pitchFamily="18" charset="0"/>
              </a:rPr>
              <a:t>    </a:t>
            </a:r>
            <a:r>
              <a:rPr lang="kk-KZ" b="1" dirty="0">
                <a:latin typeface="Times New Roman" pitchFamily="18" charset="0"/>
                <a:cs typeface="Times New Roman" pitchFamily="18" charset="0"/>
              </a:rPr>
              <a:t>4. Дара кәсіпкердің қызметі оның өтініші немесе соттың заңды күшіне енген шешімі негізінде </a:t>
            </a:r>
            <a:r>
              <a:rPr lang="kk-KZ" dirty="0">
                <a:latin typeface="Times New Roman" pitchFamily="18" charset="0"/>
                <a:cs typeface="Times New Roman" pitchFamily="18" charset="0"/>
              </a:rPr>
              <a:t>тіркеуші органда дара кәсіпкер ретінде тіркеу есебінен шығарылған кезден бастап тоқтатылған болып есептеледі. </a:t>
            </a:r>
            <a:endParaRPr lang="ru-RU" dirty="0">
              <a:latin typeface="Times New Roman" pitchFamily="18" charset="0"/>
              <a:cs typeface="Times New Roman" pitchFamily="18" charset="0"/>
            </a:endParaRPr>
          </a:p>
          <a:p>
            <a:pPr algn="just">
              <a:buNone/>
            </a:pPr>
            <a:r>
              <a:rPr lang="en-US" dirty="0">
                <a:latin typeface="Times New Roman" pitchFamily="18" charset="0"/>
                <a:cs typeface="Times New Roman" pitchFamily="18" charset="0"/>
              </a:rPr>
              <a:t>    </a:t>
            </a:r>
            <a:r>
              <a:rPr lang="kk-KZ" dirty="0">
                <a:latin typeface="Times New Roman" pitchFamily="18" charset="0"/>
                <a:cs typeface="Times New Roman" pitchFamily="18" charset="0"/>
              </a:rPr>
              <a:t>Дара кәсіпкер ретінде тіркеу есебінен шығару дара кәсіпкерді мемлекеттік тіркеу туралы </a:t>
            </a:r>
            <a:r>
              <a:rPr lang="kk-KZ" u="sng" dirty="0">
                <a:latin typeface="Times New Roman" pitchFamily="18" charset="0"/>
                <a:cs typeface="Times New Roman" pitchFamily="18" charset="0"/>
                <a:hlinkClick r:id="rId2"/>
              </a:rPr>
              <a:t>куәлікті</a:t>
            </a:r>
            <a:r>
              <a:rPr lang="kk-KZ" dirty="0">
                <a:latin typeface="Times New Roman" pitchFamily="18" charset="0"/>
                <a:cs typeface="Times New Roman" pitchFamily="18" charset="0"/>
              </a:rPr>
              <a:t> тіркеуші органға тапсырғаннан кейін және кәсіпкерлік қызметпен байланысты салық міндеттемелерін орындағаннан кейін жүргізіледі.</a:t>
            </a:r>
            <a:endParaRPr lang="ru-RU"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fontScale="92500" lnSpcReduction="10000"/>
          </a:bodyPr>
          <a:lstStyle/>
          <a:p>
            <a:pPr algn="just">
              <a:buNone/>
            </a:pPr>
            <a:r>
              <a:rPr lang="en-US" dirty="0">
                <a:latin typeface="Times New Roman" pitchFamily="18" charset="0"/>
                <a:cs typeface="Times New Roman" pitchFamily="18" charset="0"/>
              </a:rPr>
              <a:t>   </a:t>
            </a:r>
            <a:r>
              <a:rPr lang="kk-KZ" dirty="0">
                <a:latin typeface="Times New Roman" pitchFamily="18" charset="0"/>
                <a:cs typeface="Times New Roman" pitchFamily="18" charset="0"/>
              </a:rPr>
              <a:t>5. </a:t>
            </a:r>
            <a:r>
              <a:rPr lang="kk-KZ" b="1" dirty="0">
                <a:latin typeface="Times New Roman" pitchFamily="18" charset="0"/>
                <a:cs typeface="Times New Roman" pitchFamily="18" charset="0"/>
              </a:rPr>
              <a:t>Белгiленген жағдайларда тiркеусiз дара кәсiпкерлiктi жүзеге асыру кезiнде </a:t>
            </a:r>
            <a:r>
              <a:rPr lang="kk-KZ" dirty="0">
                <a:latin typeface="Times New Roman" pitchFamily="18" charset="0"/>
                <a:cs typeface="Times New Roman" pitchFamily="18" charset="0"/>
              </a:rPr>
              <a:t>оны тоқтату ерiктi сипатта болса - нақты тоқтатылған кезден бастап, мәжбүрлеп тоқтату кезiнде тиiсiнше соттың шешiмi заңды күшiне енген кезден бастап ол тоқтатылды деп есептеледi.</a:t>
            </a:r>
            <a:endParaRPr lang="ru-RU" dirty="0">
              <a:latin typeface="Times New Roman" pitchFamily="18" charset="0"/>
              <a:cs typeface="Times New Roman" pitchFamily="18" charset="0"/>
            </a:endParaRPr>
          </a:p>
          <a:p>
            <a:pPr algn="just">
              <a:buNone/>
            </a:pPr>
            <a:r>
              <a:rPr lang="en-US" b="1" dirty="0">
                <a:latin typeface="Times New Roman" pitchFamily="18" charset="0"/>
                <a:cs typeface="Times New Roman" pitchFamily="18" charset="0"/>
              </a:rPr>
              <a:t>     </a:t>
            </a:r>
            <a:r>
              <a:rPr lang="kk-KZ" b="1" dirty="0">
                <a:latin typeface="Times New Roman" pitchFamily="18" charset="0"/>
                <a:cs typeface="Times New Roman" pitchFamily="18" charset="0"/>
              </a:rPr>
              <a:t>6. Орындалмаған міндеттемелері жоқ және мемлекеттік органдар төмен немесе орташа дәрежедегі тәуекел </a:t>
            </a:r>
            <a:r>
              <a:rPr lang="kk-KZ" dirty="0">
                <a:latin typeface="Times New Roman" pitchFamily="18" charset="0"/>
                <a:cs typeface="Times New Roman" pitchFamily="18" charset="0"/>
              </a:rPr>
              <a:t>санатына жатқызған жеке кәсіпкерлік субъектілері үшін Қазақстан Республикасының заңдарымен қайта ұйымдастырудың және ерікті таратудың оңайлатылған тәртібі белгіленеді.</a:t>
            </a:r>
            <a:endParaRPr lang="ru-RU"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fontScale="77500" lnSpcReduction="20000"/>
          </a:bodyPr>
          <a:lstStyle/>
          <a:p>
            <a:pPr algn="just">
              <a:buNone/>
            </a:pPr>
            <a:r>
              <a:rPr lang="en-US" dirty="0">
                <a:latin typeface="Times New Roman" pitchFamily="18" charset="0"/>
                <a:cs typeface="Times New Roman" pitchFamily="18" charset="0"/>
              </a:rPr>
              <a:t>      </a:t>
            </a:r>
            <a:r>
              <a:rPr lang="kk-KZ" dirty="0">
                <a:latin typeface="Times New Roman" pitchFamily="18" charset="0"/>
                <a:cs typeface="Times New Roman" pitchFamily="18" charset="0"/>
              </a:rPr>
              <a:t>ҚР АК 49-бапқа сәйкес:</a:t>
            </a:r>
            <a:endParaRPr lang="ru-RU"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	</a:t>
            </a:r>
            <a:r>
              <a:rPr lang="kk-KZ" b="1" dirty="0">
                <a:latin typeface="Times New Roman" pitchFamily="18" charset="0"/>
                <a:cs typeface="Times New Roman" pitchFamily="18" charset="0"/>
              </a:rPr>
              <a:t>49-бап. Заңды тұлғаны тарату негiздерi </a:t>
            </a:r>
            <a:endParaRPr lang="ru-RU" dirty="0">
              <a:latin typeface="Times New Roman" pitchFamily="18" charset="0"/>
              <a:cs typeface="Times New Roman" pitchFamily="18" charset="0"/>
            </a:endParaRPr>
          </a:p>
          <a:p>
            <a:pPr algn="just"/>
            <a:r>
              <a:rPr lang="kk-KZ" dirty="0">
                <a:latin typeface="Times New Roman" pitchFamily="18" charset="0"/>
                <a:cs typeface="Times New Roman" pitchFamily="18" charset="0"/>
              </a:rPr>
              <a:t>      1. Заңды тұлға мүлкiнің меншiк иесінің немесе меншiк иесi уәкiлеттiк берген органның, сондай-ақ құрылтай құжаттарында осыған уәкiлеттiк берiлген органының шешiмi бойынша заңды тұлға кез келген негiз бойынша таратылуы мүмкiн.</a:t>
            </a:r>
            <a:br>
              <a:rPr lang="kk-KZ" dirty="0">
                <a:latin typeface="Times New Roman" pitchFamily="18" charset="0"/>
                <a:cs typeface="Times New Roman" pitchFamily="18" charset="0"/>
              </a:rPr>
            </a:br>
            <a:r>
              <a:rPr lang="kk-KZ" dirty="0">
                <a:latin typeface="Times New Roman" pitchFamily="18" charset="0"/>
                <a:cs typeface="Times New Roman" pitchFamily="18" charset="0"/>
              </a:rPr>
              <a:t>      Заңды тұлға – ерікті жинақтаушы зейнетақы қорын, сақтандыру (қайта сақтандыру) ұйымын, Сақтандыру төлемдеріне кепілдік беру қорын, арнайы қаржы компаниясын, мақта өңдеу ұйымын тарату Қазақстан Республикасының </a:t>
            </a:r>
            <a:r>
              <a:rPr lang="kk-KZ" dirty="0">
                <a:latin typeface="Times New Roman" pitchFamily="18" charset="0"/>
                <a:cs typeface="Times New Roman" pitchFamily="18" charset="0"/>
                <a:hlinkClick r:id="rId2"/>
              </a:rPr>
              <a:t>зейнетақымен қамсыздандыру</a:t>
            </a:r>
            <a:r>
              <a:rPr lang="kk-KZ" dirty="0">
                <a:latin typeface="Times New Roman" pitchFamily="18" charset="0"/>
                <a:cs typeface="Times New Roman" pitchFamily="18" charset="0"/>
              </a:rPr>
              <a:t>, </a:t>
            </a:r>
            <a:r>
              <a:rPr lang="kk-KZ" dirty="0">
                <a:latin typeface="Times New Roman" pitchFamily="18" charset="0"/>
                <a:cs typeface="Times New Roman" pitchFamily="18" charset="0"/>
                <a:hlinkClick r:id="rId3"/>
              </a:rPr>
              <a:t>сақтандыру</a:t>
            </a:r>
            <a:r>
              <a:rPr lang="kk-KZ" dirty="0">
                <a:latin typeface="Times New Roman" pitchFamily="18" charset="0"/>
                <a:cs typeface="Times New Roman" pitchFamily="18" charset="0"/>
              </a:rPr>
              <a:t> ісі және сақтандыру қызметі, Сақтандыру төлемдеріне </a:t>
            </a:r>
            <a:r>
              <a:rPr lang="kk-KZ" dirty="0">
                <a:latin typeface="Times New Roman" pitchFamily="18" charset="0"/>
                <a:cs typeface="Times New Roman" pitchFamily="18" charset="0"/>
                <a:hlinkClick r:id="rId4"/>
              </a:rPr>
              <a:t>кепілдік беру қоры</a:t>
            </a:r>
            <a:r>
              <a:rPr lang="kk-KZ" dirty="0">
                <a:latin typeface="Times New Roman" pitchFamily="18" charset="0"/>
                <a:cs typeface="Times New Roman" pitchFamily="18" charset="0"/>
              </a:rPr>
              <a:t>, </a:t>
            </a:r>
            <a:r>
              <a:rPr lang="kk-KZ" dirty="0">
                <a:latin typeface="Times New Roman" pitchFamily="18" charset="0"/>
                <a:cs typeface="Times New Roman" pitchFamily="18" charset="0"/>
                <a:hlinkClick r:id="rId5"/>
              </a:rPr>
              <a:t>жобалық қаржыландыру</a:t>
            </a:r>
            <a:r>
              <a:rPr lang="kk-KZ" dirty="0">
                <a:latin typeface="Times New Roman" pitchFamily="18" charset="0"/>
                <a:cs typeface="Times New Roman" pitchFamily="18" charset="0"/>
              </a:rPr>
              <a:t> және секьюритилендіру, </a:t>
            </a:r>
            <a:r>
              <a:rPr lang="kk-KZ" dirty="0">
                <a:latin typeface="Times New Roman" pitchFamily="18" charset="0"/>
                <a:cs typeface="Times New Roman" pitchFamily="18" charset="0"/>
                <a:hlinkClick r:id="rId6"/>
              </a:rPr>
              <a:t>мақта саласын дамыту</a:t>
            </a:r>
            <a:r>
              <a:rPr lang="kk-KZ" dirty="0">
                <a:latin typeface="Times New Roman" pitchFamily="18" charset="0"/>
                <a:cs typeface="Times New Roman" pitchFamily="18" charset="0"/>
              </a:rPr>
              <a:t> туралы заңнамасында көзделген ерекшелiктер ескерiле отырып жүзеге асырылады.</a:t>
            </a:r>
            <a:br>
              <a:rPr lang="kk-KZ"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09600" y="533400"/>
            <a:ext cx="8229600" cy="6324600"/>
          </a:xfrm>
        </p:spPr>
        <p:txBody>
          <a:bodyPr>
            <a:normAutofit/>
          </a:bodyPr>
          <a:lstStyle/>
          <a:p>
            <a:pPr>
              <a:buNone/>
            </a:pPr>
            <a:r>
              <a:rPr lang="kk-KZ" dirty="0"/>
              <a:t> </a:t>
            </a:r>
            <a:r>
              <a:rPr lang="kk-KZ" b="1" dirty="0">
                <a:latin typeface="Times New Roman" pitchFamily="18" charset="0"/>
                <a:cs typeface="Times New Roman" pitchFamily="18" charset="0"/>
              </a:rPr>
              <a:t> 2. Соттың шешiмi бойынша заңды тұлға: </a:t>
            </a:r>
            <a:endParaRPr lang="ru-RU" b="1"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1) банкрот болған; </a:t>
            </a:r>
            <a:endParaRPr lang="ru-RU"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2) заңды тұлғаны құру кезiнде </a:t>
            </a:r>
            <a:r>
              <a:rPr lang="kk-KZ" dirty="0">
                <a:latin typeface="Times New Roman" pitchFamily="18" charset="0"/>
                <a:cs typeface="Times New Roman" pitchFamily="18" charset="0"/>
                <a:hlinkClick r:id="rId2"/>
              </a:rPr>
              <a:t>заңдардың</a:t>
            </a:r>
            <a:r>
              <a:rPr lang="kk-KZ" dirty="0">
                <a:latin typeface="Times New Roman" pitchFamily="18" charset="0"/>
                <a:cs typeface="Times New Roman" pitchFamily="18" charset="0"/>
              </a:rPr>
              <a:t> түзетуге келмейтiн сипатта бұзылуына жол берiлуiне байланысты оны тiркеу жарамсыз деп танылған; </a:t>
            </a:r>
            <a:endParaRPr lang="ru-RU"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3) орналасқан жері бойынша немесе нақты мекенжайы бойынша заңды тұлға, сондай-ақ заңды тұлға бір жыл ішінде оларсыз жұмыс істей алмайтын құрылтайшылар (қатысушылар) және лауазымды адамдар болмаған;</a:t>
            </a:r>
            <a:endParaRPr lang="ru-RU"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6324600"/>
          </a:xfrm>
        </p:spPr>
        <p:txBody>
          <a:bodyPr>
            <a:normAutofit/>
          </a:bodyPr>
          <a:lstStyle/>
          <a:p>
            <a:pPr algn="just">
              <a:buNone/>
            </a:pPr>
            <a:r>
              <a:rPr lang="kk-KZ" dirty="0">
                <a:latin typeface="Times New Roman" pitchFamily="18" charset="0"/>
                <a:cs typeface="Times New Roman" pitchFamily="18" charset="0"/>
              </a:rPr>
              <a:t>4) қызметін заңнаманы өрескел бұза отырып жүзеге асырған:</a:t>
            </a:r>
          </a:p>
          <a:p>
            <a:r>
              <a:rPr lang="kk-KZ" dirty="0">
                <a:latin typeface="Times New Roman" pitchFamily="18" charset="0"/>
                <a:cs typeface="Times New Roman" pitchFamily="18" charset="0"/>
              </a:rPr>
              <a:t> заңды тұлғаның жарғылық мақсаттарына қайшы келетін қызметті үнемі жүзеге</a:t>
            </a:r>
            <a:r>
              <a:rPr lang="en-US" dirty="0">
                <a:latin typeface="Times New Roman" pitchFamily="18" charset="0"/>
                <a:cs typeface="Times New Roman" pitchFamily="18" charset="0"/>
              </a:rPr>
              <a:t> </a:t>
            </a:r>
            <a:r>
              <a:rPr lang="kk-KZ" dirty="0">
                <a:latin typeface="Times New Roman" pitchFamily="18" charset="0"/>
                <a:cs typeface="Times New Roman" pitchFamily="18" charset="0"/>
              </a:rPr>
              <a:t>асырған;</a:t>
            </a:r>
          </a:p>
          <a:p>
            <a:r>
              <a:rPr lang="kk-KZ" dirty="0">
                <a:latin typeface="Times New Roman" pitchFamily="18" charset="0"/>
                <a:cs typeface="Times New Roman" pitchFamily="18" charset="0"/>
              </a:rPr>
              <a:t> қызметін тиісті лицензиясыз е заңнамалық актілерде тыйым салынған қызметті жүзеге асырған;</a:t>
            </a:r>
            <a:r>
              <a:rPr lang="en-US" dirty="0">
                <a:latin typeface="Times New Roman" pitchFamily="18" charset="0"/>
                <a:cs typeface="Times New Roman" pitchFamily="18" charset="0"/>
              </a:rPr>
              <a:t> </a:t>
            </a:r>
            <a:endParaRPr lang="ru-RU" dirty="0">
              <a:latin typeface="Times New Roman" pitchFamily="18" charset="0"/>
              <a:cs typeface="Times New Roman" pitchFamily="18" charset="0"/>
            </a:endParaRPr>
          </a:p>
          <a:p>
            <a:pPr algn="just">
              <a:buNone/>
            </a:pPr>
            <a:r>
              <a:rPr lang="kk-KZ" dirty="0">
                <a:latin typeface="Times New Roman" pitchFamily="18" charset="0"/>
                <a:cs typeface="Times New Roman" pitchFamily="18" charset="0"/>
              </a:rPr>
              <a:t>5) басқа да </a:t>
            </a:r>
            <a:r>
              <a:rPr lang="kk-KZ" dirty="0">
                <a:latin typeface="Times New Roman" pitchFamily="18" charset="0"/>
                <a:cs typeface="Times New Roman" pitchFamily="18" charset="0"/>
                <a:hlinkClick r:id="rId2"/>
              </a:rPr>
              <a:t>заңнамалық актілерде</a:t>
            </a:r>
            <a:r>
              <a:rPr lang="kk-KZ" dirty="0">
                <a:latin typeface="Times New Roman" pitchFamily="18" charset="0"/>
                <a:cs typeface="Times New Roman" pitchFamily="18" charset="0"/>
              </a:rPr>
              <a:t> көзделген жағдайларда таратылуы мүмкін.</a:t>
            </a:r>
            <a:br>
              <a:rPr lang="kk-KZ"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2116</Words>
  <Application>Microsoft Office PowerPoint</Application>
  <PresentationFormat>Экран (4:3)</PresentationFormat>
  <Paragraphs>117</Paragraphs>
  <Slides>29</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29</vt:i4>
      </vt:variant>
    </vt:vector>
  </HeadingPairs>
  <TitlesOfParts>
    <vt:vector size="33" baseType="lpstr">
      <vt:lpstr>Arial</vt:lpstr>
      <vt:lpstr>Calibri</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Абдрахманова Жаннур Сериковна</cp:lastModifiedBy>
  <cp:revision>43</cp:revision>
  <dcterms:modified xsi:type="dcterms:W3CDTF">2022-09-26T19:02:06Z</dcterms:modified>
</cp:coreProperties>
</file>